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AC0494"/>
    <a:srgbClr val="FF6600"/>
    <a:srgbClr val="10B0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9877" autoAdjust="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DB056-CC0A-4004-B4D4-F82279112E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cover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8F5BE-B1F6-4EAE-A47B-D1556DEC97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cover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071F1-9125-4319-B98A-BACF5D2601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D549F-D2C5-4226-B3BA-CFA86CA758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cover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76DC9-E92C-4983-A1E8-1298DE385C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cover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8FBD0-5518-4501-8812-4FF915E820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cover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265AFC-06C5-48B6-AD36-2117EA0D0D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cover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799AF-2E05-4A84-A145-3287B686F2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cover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52783-A5FB-4D6D-8EE6-41F7F4C241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cover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3FE0A-D734-4A84-A64B-8C326B0065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cover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912C3-8D22-4C7F-8CEE-209B39AFDF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cover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3855810-A531-44F6-91AE-78117EDD44E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4000">
    <p:cover dir="ru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hemes_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67525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тас\Desktop\178334a14728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8429684" cy="6305392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57750" y="1000124"/>
            <a:ext cx="3600450" cy="5072081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FF6600"/>
                </a:solidFill>
              </a:rPr>
              <a:t>МБДОУ «Детский сад «Берёзка </a:t>
            </a:r>
            <a:r>
              <a:rPr lang="ru-RU" sz="2000" b="1" i="1" dirty="0" err="1" smtClean="0">
                <a:solidFill>
                  <a:srgbClr val="FF6600"/>
                </a:solidFill>
              </a:rPr>
              <a:t>с.Засосна</a:t>
            </a:r>
            <a:r>
              <a:rPr lang="ru-RU" sz="2000" b="1" i="1" dirty="0" smtClean="0">
                <a:solidFill>
                  <a:srgbClr val="FF6600"/>
                </a:solidFill>
              </a:rPr>
              <a:t>» </a:t>
            </a:r>
            <a:br>
              <a:rPr lang="ru-RU" sz="2000" b="1" i="1" dirty="0" smtClean="0">
                <a:solidFill>
                  <a:srgbClr val="FF6600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i="1" dirty="0" smtClean="0">
                <a:solidFill>
                  <a:srgbClr val="10B008"/>
                </a:solidFill>
                <a:latin typeface="Segoe Print" pitchFamily="2" charset="0"/>
              </a:rPr>
              <a:t>Народный праздник «Троица»</a:t>
            </a:r>
            <a:endParaRPr lang="ru-RU" sz="2000" b="1" i="1" dirty="0">
              <a:solidFill>
                <a:srgbClr val="10B008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spd="med" advClick="0" advTm="4000">
    <p:cover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hemes_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56700" cy="6867525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28662" y="500042"/>
            <a:ext cx="3457572" cy="1285883"/>
          </a:xfrm>
        </p:spPr>
        <p:txBody>
          <a:bodyPr/>
          <a:lstStyle/>
          <a:p>
            <a:pPr algn="l"/>
            <a:r>
              <a:rPr lang="ru-RU" sz="2000" i="1" dirty="0" smtClean="0">
                <a:solidFill>
                  <a:srgbClr val="FF6600"/>
                </a:solidFill>
              </a:rPr>
              <a:t>тётушка Арина: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b="1" dirty="0" smtClean="0">
                <a:solidFill>
                  <a:srgbClr val="AC0494"/>
                </a:solidFill>
                <a:latin typeface="Monotype Corsiva" pitchFamily="66" charset="0"/>
              </a:rPr>
              <a:t>-Берегись, ребята, русалочек! </a:t>
            </a:r>
            <a:r>
              <a:rPr lang="ru-RU" sz="2400" b="1" dirty="0" err="1" smtClean="0">
                <a:solidFill>
                  <a:srgbClr val="AC0494"/>
                </a:solidFill>
                <a:latin typeface="Monotype Corsiva" pitchFamily="66" charset="0"/>
              </a:rPr>
              <a:t>Защекотят</a:t>
            </a: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! </a:t>
            </a:r>
            <a:endParaRPr lang="ru-RU" sz="24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57818" y="4643446"/>
            <a:ext cx="2700334" cy="828684"/>
          </a:xfrm>
        </p:spPr>
        <p:txBody>
          <a:bodyPr/>
          <a:lstStyle/>
          <a:p>
            <a:pPr algn="l"/>
            <a:r>
              <a:rPr lang="ru-RU" sz="2800" b="1" i="1" dirty="0" smtClean="0">
                <a:solidFill>
                  <a:srgbClr val="AC0494"/>
                </a:solidFill>
                <a:latin typeface="Monotype Corsiva" pitchFamily="66" charset="0"/>
              </a:rPr>
              <a:t>- Затащат в своё болото!</a:t>
            </a:r>
            <a:endParaRPr lang="ru-RU" sz="2800" b="1" i="1" dirty="0">
              <a:solidFill>
                <a:srgbClr val="AC0494"/>
              </a:solidFill>
              <a:latin typeface="Monotype Corsiva" pitchFamily="66" charset="0"/>
            </a:endParaRPr>
          </a:p>
        </p:txBody>
      </p:sp>
      <p:pic>
        <p:nvPicPr>
          <p:cNvPr id="8194" name="Picture 2" descr="C:\Users\Стас\Desktop\троица\SDC145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143248"/>
            <a:ext cx="4584697" cy="3438523"/>
          </a:xfrm>
          <a:prstGeom prst="snip2Diag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8195" name="Picture 3" descr="C:\Users\Стас\Desktop\троица\SDC145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142852"/>
            <a:ext cx="4625969" cy="3469477"/>
          </a:xfrm>
          <a:prstGeom prst="flowChartTerminator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 advClick="0" advTm="4000">
    <p:cover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Без-имени-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155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AC0494"/>
                </a:solidFill>
                <a:latin typeface="Monotype Corsiva" pitchFamily="66" charset="0"/>
              </a:rPr>
              <a:t>               - Ой, горе-то какое! Надо их ребята спасать!!!</a:t>
            </a:r>
            <a:endParaRPr lang="ru-RU" sz="2800" b="1" dirty="0">
              <a:solidFill>
                <a:srgbClr val="AC0494"/>
              </a:solidFill>
              <a:latin typeface="Monotype Corsiva" pitchFamily="66" charset="0"/>
            </a:endParaRPr>
          </a:p>
        </p:txBody>
      </p:sp>
      <p:pic>
        <p:nvPicPr>
          <p:cNvPr id="5" name="Picture 4" descr="C:\Users\Стас\Desktop\троица\SDC145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928670"/>
            <a:ext cx="4500594" cy="3375445"/>
          </a:xfrm>
          <a:prstGeom prst="can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6" name="Picture 5" descr="C:\Users\Стас\Desktop\троица\SDC145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2857496"/>
            <a:ext cx="4976847" cy="3571900"/>
          </a:xfrm>
          <a:prstGeom prst="flowChartDelay">
            <a:avLst/>
          </a:prstGeom>
          <a:noFill/>
          <a:scene3d>
            <a:camera prst="perspectiveLef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 spd="med" advClick="0" advTm="4000">
    <p:cover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green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410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857884" y="5429264"/>
            <a:ext cx="3286116" cy="1000131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AC0494"/>
                </a:solidFill>
                <a:latin typeface="Monotype Corsiva" pitchFamily="66" charset="0"/>
              </a:rPr>
              <a:t>- А ну-ка, навались, да тяни сильнее!!!</a:t>
            </a:r>
            <a:endParaRPr lang="ru-RU" sz="2400" b="1" dirty="0">
              <a:solidFill>
                <a:srgbClr val="AC0494"/>
              </a:solidFill>
              <a:latin typeface="Monotype Corsiva" pitchFamily="66" charset="0"/>
            </a:endParaRPr>
          </a:p>
        </p:txBody>
      </p:sp>
      <p:pic>
        <p:nvPicPr>
          <p:cNvPr id="9218" name="Picture 2" descr="C:\Users\Стас\Desktop\троица\SDC145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4572000" cy="3571900"/>
          </a:xfrm>
          <a:prstGeom prst="flowChartDisplay">
            <a:avLst/>
          </a:prstGeom>
          <a:noFill/>
          <a:scene3d>
            <a:camera prst="isometricOffAxis1Right"/>
            <a:lightRig rig="threePt" dir="t"/>
          </a:scene3d>
          <a:sp3d>
            <a:bevelT w="165100" prst="coolSlant"/>
          </a:sp3d>
        </p:spPr>
      </p:pic>
      <p:pic>
        <p:nvPicPr>
          <p:cNvPr id="9219" name="Picture 3" descr="C:\Users\Стас\Desktop\троица\SDC145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85728"/>
            <a:ext cx="4203169" cy="3286148"/>
          </a:xfrm>
          <a:prstGeom prst="flowChartOffpageConnector">
            <a:avLst/>
          </a:prstGeom>
          <a:noFill/>
          <a:scene3d>
            <a:camera prst="perspectiveHeroicExtremeLeftFacing"/>
            <a:lightRig rig="threePt" dir="t"/>
          </a:scene3d>
          <a:sp3d>
            <a:bevelT w="165100" prst="coolSlant"/>
          </a:sp3d>
        </p:spPr>
      </p:pic>
      <p:pic>
        <p:nvPicPr>
          <p:cNvPr id="9220" name="Picture 4" descr="C:\Users\Стас\Desktop\троица\SDC145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3515121"/>
            <a:ext cx="4714908" cy="3342879"/>
          </a:xfrm>
          <a:prstGeom prst="heart">
            <a:avLst/>
          </a:prstGeom>
          <a:noFill/>
          <a:scene3d>
            <a:camera prst="isometricOffAxis1Righ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spd="med" advClick="0" advTm="4000">
    <p:cover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hemes_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700" cy="6867525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6" y="214290"/>
            <a:ext cx="7772400" cy="512757"/>
          </a:xfrm>
        </p:spPr>
        <p:txBody>
          <a:bodyPr/>
          <a:lstStyle/>
          <a:p>
            <a:pPr algn="l"/>
            <a:r>
              <a:rPr lang="ru-RU" sz="2000" i="1" dirty="0" smtClean="0">
                <a:solidFill>
                  <a:srgbClr val="FF6600"/>
                </a:solidFill>
              </a:rPr>
              <a:t>Берёзка :</a:t>
            </a:r>
            <a:r>
              <a:rPr lang="ru-RU" sz="2000" dirty="0" smtClean="0"/>
              <a:t> </a:t>
            </a:r>
            <a:r>
              <a:rPr lang="ru-RU" sz="2400" b="1" dirty="0" smtClean="0">
                <a:solidFill>
                  <a:srgbClr val="10B008"/>
                </a:solidFill>
                <a:latin typeface="Monotype Corsiva" pitchFamily="66" charset="0"/>
              </a:rPr>
              <a:t>Ах вы проказницы! Хотели нам праздник испортить! Уходите в своё болото!</a:t>
            </a:r>
            <a:endParaRPr lang="ru-RU" sz="2400" b="1" dirty="0">
              <a:solidFill>
                <a:srgbClr val="10B008"/>
              </a:solidFill>
              <a:latin typeface="Monotype Corsiva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596" y="1928802"/>
            <a:ext cx="1500198" cy="4143404"/>
          </a:xfrm>
        </p:spPr>
        <p:txBody>
          <a:bodyPr/>
          <a:lstStyle/>
          <a:p>
            <a:pPr algn="l"/>
            <a:r>
              <a:rPr lang="ru-RU" sz="2000" i="1" dirty="0" smtClean="0">
                <a:solidFill>
                  <a:srgbClr val="FF6600"/>
                </a:solidFill>
              </a:rPr>
              <a:t>Русалки:</a:t>
            </a:r>
            <a:r>
              <a:rPr lang="ru-RU" sz="2000" dirty="0" smtClean="0"/>
              <a:t> </a:t>
            </a:r>
          </a:p>
          <a:p>
            <a:pPr algn="l"/>
            <a:r>
              <a:rPr lang="ru-RU" sz="2400" b="1" dirty="0" smtClean="0">
                <a:solidFill>
                  <a:srgbClr val="AC0494"/>
                </a:solidFill>
                <a:latin typeface="Monotype Corsiva" pitchFamily="66" charset="0"/>
              </a:rPr>
              <a:t>-Не пойдём! Не хотим! У нас холодно, сыро, темно. Брр…! А у вас так хорошо</a:t>
            </a: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.</a:t>
            </a:r>
            <a:endParaRPr lang="ru-RU" sz="24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0242" name="Picture 2" descr="C:\Users\Стас\Desktop\троица\SDC145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68361">
            <a:off x="2195712" y="1000967"/>
            <a:ext cx="6557869" cy="4934152"/>
          </a:xfrm>
          <a:prstGeom prst="flowChartMultidocumen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 advClick="0" advTm="4000">
    <p:cover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Без-имени-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155" name="Rectangle 11"/>
          <p:cNvSpPr>
            <a:spLocks noGrp="1" noChangeArrowheads="1"/>
          </p:cNvSpPr>
          <p:nvPr>
            <p:ph type="title"/>
          </p:nvPr>
        </p:nvSpPr>
        <p:spPr>
          <a:xfrm>
            <a:off x="214282" y="857232"/>
            <a:ext cx="3571900" cy="1225536"/>
          </a:xfrm>
        </p:spPr>
        <p:txBody>
          <a:bodyPr/>
          <a:lstStyle/>
          <a:p>
            <a:pPr algn="l"/>
            <a:r>
              <a:rPr lang="ru-RU" sz="2000" i="1" dirty="0" smtClean="0">
                <a:solidFill>
                  <a:srgbClr val="FF6600"/>
                </a:solidFill>
              </a:rPr>
              <a:t>тётушка Арина: </a:t>
            </a:r>
            <a:br>
              <a:rPr lang="ru-RU" sz="2000" i="1" dirty="0" smtClean="0">
                <a:solidFill>
                  <a:srgbClr val="FF6600"/>
                </a:solidFill>
              </a:rPr>
            </a:br>
            <a:r>
              <a:rPr lang="ru-RU" sz="2400" b="1" i="1" dirty="0" smtClean="0">
                <a:solidFill>
                  <a:srgbClr val="AC0494"/>
                </a:solidFill>
                <a:latin typeface="Monotype Corsiva" pitchFamily="66" charset="0"/>
              </a:rPr>
              <a:t>- Давайте подарим русалкам что-нибудь. Задобрим их.</a:t>
            </a:r>
            <a:endParaRPr lang="ru-RU" sz="2400" b="1" i="1" dirty="0">
              <a:solidFill>
                <a:srgbClr val="AC0494"/>
              </a:solidFill>
              <a:latin typeface="Monotype Corsiva" pitchFamily="66" charset="0"/>
            </a:endParaRP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5786446" y="4929198"/>
            <a:ext cx="2786082" cy="428628"/>
          </a:xfrm>
        </p:spPr>
        <p:txBody>
          <a:bodyPr/>
          <a:lstStyle/>
          <a:p>
            <a:pPr>
              <a:buNone/>
            </a:pPr>
            <a:r>
              <a:rPr lang="ru-RU" sz="2000" i="1" dirty="0" smtClean="0">
                <a:solidFill>
                  <a:srgbClr val="FF6600"/>
                </a:solidFill>
              </a:rPr>
              <a:t>Танец «Буги-вуги»</a:t>
            </a:r>
            <a:endParaRPr lang="ru-RU" sz="2000" i="1" dirty="0">
              <a:solidFill>
                <a:srgbClr val="FF6600"/>
              </a:solidFill>
            </a:endParaRPr>
          </a:p>
        </p:txBody>
      </p:sp>
      <p:pic>
        <p:nvPicPr>
          <p:cNvPr id="11266" name="Picture 2" descr="C:\Users\Стас\Desktop\троица\SDC145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57166"/>
            <a:ext cx="4476749" cy="33575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11267" name="Picture 3" descr="C:\Users\Стас\Desktop\троица\SDC146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071810"/>
            <a:ext cx="4667239" cy="35004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cross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4000">
    <p:cover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green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>
          <a:xfrm>
            <a:off x="285720" y="0"/>
            <a:ext cx="8412193" cy="2071678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FF6600"/>
                </a:solidFill>
              </a:rPr>
              <a:t>Русалки:</a:t>
            </a:r>
            <a:r>
              <a:rPr lang="ru-RU" sz="2000" i="1" dirty="0" smtClean="0">
                <a:solidFill>
                  <a:srgbClr val="FF6600"/>
                </a:solidFill>
              </a:rPr>
              <a:t> </a:t>
            </a:r>
            <a:r>
              <a:rPr lang="ru-RU" sz="2000" b="1" dirty="0" smtClean="0">
                <a:solidFill>
                  <a:srgbClr val="AC0494"/>
                </a:solidFill>
                <a:latin typeface="Monotype Corsiva" pitchFamily="66" charset="0"/>
              </a:rPr>
              <a:t>Спасибо! Ну, ладно! Уйдем. Только условие, проводите нас с почестями. Ноженьками своими не пойдем. Вот если повезете, тогда согласны. И чтоб с музыкой, у вас тут музыка веселая была! Мы тоже хотим! </a:t>
            </a: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143636" y="2285992"/>
            <a:ext cx="2454270" cy="4071966"/>
          </a:xfrm>
        </p:spPr>
        <p:txBody>
          <a:bodyPr/>
          <a:lstStyle/>
          <a:p>
            <a:pPr>
              <a:buNone/>
            </a:pPr>
            <a:r>
              <a:rPr lang="ru-RU" sz="2000" b="1" i="1" dirty="0" smtClean="0">
                <a:solidFill>
                  <a:srgbClr val="FF6600"/>
                </a:solidFill>
              </a:rPr>
              <a:t>тетушка Арина:</a:t>
            </a:r>
            <a:r>
              <a:rPr lang="ru-RU" sz="2000" i="1" dirty="0" smtClean="0">
                <a:solidFill>
                  <a:srgbClr val="FF6600"/>
                </a:solidFill>
              </a:rPr>
              <a:t> </a:t>
            </a:r>
            <a:r>
              <a:rPr lang="ru-RU" sz="2400" b="1" dirty="0" smtClean="0">
                <a:solidFill>
                  <a:srgbClr val="AC0494"/>
                </a:solidFill>
                <a:latin typeface="Monotype Corsiva" pitchFamily="66" charset="0"/>
              </a:rPr>
              <a:t>Что ж вам предложить? А вороной конь вам по нраву?</a:t>
            </a:r>
            <a:endParaRPr lang="ru-RU" sz="2400" b="1" dirty="0">
              <a:solidFill>
                <a:srgbClr val="AC0494"/>
              </a:solidFill>
              <a:latin typeface="Monotype Corsiva" pitchFamily="66" charset="0"/>
            </a:endParaRPr>
          </a:p>
        </p:txBody>
      </p:sp>
      <p:pic>
        <p:nvPicPr>
          <p:cNvPr id="12290" name="Picture 2" descr="C:\Users\Стас\Desktop\троица\SDC145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71612"/>
            <a:ext cx="5857916" cy="4714908"/>
          </a:xfrm>
          <a:prstGeom prst="flowChartPunchedTape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6" name="Прямоугольник 5"/>
          <p:cNvSpPr/>
          <p:nvPr/>
        </p:nvSpPr>
        <p:spPr>
          <a:xfrm>
            <a:off x="6072198" y="4929198"/>
            <a:ext cx="26432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6600"/>
                </a:solidFill>
              </a:rPr>
              <a:t>Русалки:</a:t>
            </a:r>
            <a:r>
              <a:rPr lang="ru-RU" sz="2000" i="1" dirty="0" smtClean="0">
                <a:solidFill>
                  <a:srgbClr val="FF6600"/>
                </a:solidFill>
              </a:rPr>
              <a:t> </a:t>
            </a:r>
            <a:r>
              <a:rPr lang="ru-RU" sz="2400" b="1" dirty="0" smtClean="0">
                <a:solidFill>
                  <a:srgbClr val="AC0494"/>
                </a:solidFill>
                <a:latin typeface="Monotype Corsiva" pitchFamily="66" charset="0"/>
              </a:rPr>
              <a:t>Да, да, да хотим! </a:t>
            </a:r>
            <a:br>
              <a:rPr lang="ru-RU" sz="2400" b="1" dirty="0" smtClean="0">
                <a:solidFill>
                  <a:srgbClr val="AC0494"/>
                </a:solidFill>
                <a:latin typeface="Monotype Corsiva" pitchFamily="66" charset="0"/>
              </a:rPr>
            </a:br>
            <a:endParaRPr lang="ru-RU" dirty="0"/>
          </a:p>
        </p:txBody>
      </p:sp>
    </p:spTree>
  </p:cSld>
  <p:clrMapOvr>
    <a:masterClrMapping/>
  </p:clrMapOvr>
  <p:transition spd="med" advClick="0" advTm="4000">
    <p:cover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hemes_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67525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282" y="1071546"/>
            <a:ext cx="3886200" cy="512757"/>
          </a:xfrm>
        </p:spPr>
        <p:txBody>
          <a:bodyPr/>
          <a:lstStyle/>
          <a:p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b="1" i="1" dirty="0" smtClean="0">
                <a:solidFill>
                  <a:srgbClr val="FF6600"/>
                </a:solidFill>
              </a:rPr>
              <a:t>тетушка Арина: </a:t>
            </a:r>
            <a:r>
              <a:rPr lang="ru-RU" sz="2400" b="1" i="1" dirty="0" smtClean="0">
                <a:solidFill>
                  <a:srgbClr val="AC0494"/>
                </a:solidFill>
                <a:latin typeface="Monotype Corsiva" pitchFamily="66" charset="0"/>
              </a:rPr>
              <a:t>-</a:t>
            </a:r>
            <a:r>
              <a:rPr lang="ru-RU" sz="2400" b="1" dirty="0" smtClean="0">
                <a:solidFill>
                  <a:srgbClr val="AC0494"/>
                </a:solidFill>
                <a:latin typeface="Monotype Corsiva" pitchFamily="66" charset="0"/>
              </a:rPr>
              <a:t>Ну что нравится? Не конь, а огонь!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3314" name="Picture 2" descr="C:\Users\Стас\Desktop\троица\SDC146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642918"/>
            <a:ext cx="4189453" cy="3142090"/>
          </a:xfrm>
          <a:prstGeom prst="dodecagon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315" name="Picture 3" descr="C:\Users\Стас\Desktop\троица\SDC146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857496"/>
            <a:ext cx="4714908" cy="3536181"/>
          </a:xfrm>
          <a:prstGeom prst="dodecagon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 spd="med" advClick="0" advTm="4000">
    <p:cover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Без-имени-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15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643438" y="142852"/>
            <a:ext cx="4500562" cy="5143535"/>
          </a:xfrm>
        </p:spPr>
        <p:txBody>
          <a:bodyPr/>
          <a:lstStyle/>
          <a:p>
            <a:pPr>
              <a:buNone/>
            </a:pPr>
            <a:r>
              <a:rPr lang="ru-RU" sz="2000" b="1" i="1" dirty="0" smtClean="0">
                <a:solidFill>
                  <a:srgbClr val="FF6600"/>
                </a:solidFill>
              </a:rPr>
              <a:t> </a:t>
            </a:r>
            <a:r>
              <a:rPr lang="ru-RU" sz="2000" b="1" i="1" dirty="0" smtClean="0">
                <a:solidFill>
                  <a:srgbClr val="10B008"/>
                </a:solidFill>
              </a:rPr>
              <a:t>Березка:</a:t>
            </a:r>
            <a:r>
              <a:rPr lang="ru-RU" sz="2000" i="1" dirty="0" smtClean="0">
                <a:solidFill>
                  <a:srgbClr val="10B008"/>
                </a:solidFill>
              </a:rPr>
              <a:t> </a:t>
            </a:r>
            <a:r>
              <a:rPr lang="ru-RU" sz="2400" b="1" dirty="0" smtClean="0">
                <a:solidFill>
                  <a:srgbClr val="10B008"/>
                </a:solidFill>
                <a:latin typeface="Monotype Corsiva" pitchFamily="66" charset="0"/>
              </a:rPr>
              <a:t>А теперь пора на озеро идти, веночки в воду бросать, к какому берегу престанет – оттуда и жениха ждите. Поглядите-ка на свой веночек. Если зелень стоит, значит веселой, здоровой быть весь год. </a:t>
            </a:r>
          </a:p>
          <a:p>
            <a:pPr>
              <a:buNone/>
            </a:pPr>
            <a:r>
              <a:rPr lang="ru-RU" sz="2000" dirty="0" smtClean="0"/>
              <a:t> </a:t>
            </a:r>
          </a:p>
        </p:txBody>
      </p:sp>
      <p:pic>
        <p:nvPicPr>
          <p:cNvPr id="1026" name="Picture 2" descr="C:\Users\Стас\Desktop\080616l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4487874" cy="3365906"/>
          </a:xfrm>
          <a:prstGeom prst="rect">
            <a:avLst/>
          </a:prstGeom>
          <a:noFill/>
        </p:spPr>
      </p:pic>
      <p:pic>
        <p:nvPicPr>
          <p:cNvPr id="1027" name="Picture 3" descr="C:\Users\Стас\Desktop\f_170492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214686"/>
            <a:ext cx="4495805" cy="337335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4286256"/>
            <a:ext cx="38576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AC0494"/>
                </a:solidFill>
                <a:latin typeface="Monotype Corsiva" pitchFamily="66" charset="0"/>
              </a:rPr>
              <a:t>И веночки в воду бросили, чтобы березка силу свою земле-матушке отдала, новый урожай вырастила. </a:t>
            </a:r>
            <a:endParaRPr lang="ru-RU" sz="2400" b="1" dirty="0">
              <a:solidFill>
                <a:srgbClr val="AC0494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4000">
    <p:cover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green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410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214942" y="357166"/>
            <a:ext cx="3543296" cy="521497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Особый день, особый праздник –</a:t>
            </a:r>
            <a:b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</a:b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Святая Троица пришла!</a:t>
            </a:r>
            <a:b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</a:b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И много пожеланий разных –</a:t>
            </a:r>
            <a:b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</a:b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Любви, душевного тепла!</a:t>
            </a:r>
            <a:b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</a:b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/>
            </a:r>
            <a:b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</a:b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Всем желаю вдохновенья,</a:t>
            </a:r>
            <a:b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</a:b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Прекрасной жизни без забот,</a:t>
            </a:r>
            <a:b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</a:b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Удачи, счастья – без сомненья!</a:t>
            </a:r>
            <a:b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</a:b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Пускай всегда во всем везет! </a:t>
            </a:r>
          </a:p>
          <a:p>
            <a:pPr>
              <a:buNone/>
            </a:pP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Стас\Desktop\b1d2788151ba433c6d8506a278a62ae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000108"/>
            <a:ext cx="4857784" cy="45720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Прямоугольник 4"/>
          <p:cNvSpPr/>
          <p:nvPr/>
        </p:nvSpPr>
        <p:spPr>
          <a:xfrm>
            <a:off x="2714612" y="6072206"/>
            <a:ext cx="366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6600"/>
                </a:solidFill>
              </a:rPr>
              <a:t>Воспитатель:</a:t>
            </a:r>
            <a:r>
              <a:rPr lang="ru-RU" dirty="0" smtClean="0"/>
              <a:t>   </a:t>
            </a:r>
            <a:r>
              <a:rPr lang="ru-RU" b="1" dirty="0" err="1" smtClean="0">
                <a:solidFill>
                  <a:srgbClr val="AC0494"/>
                </a:solidFill>
                <a:latin typeface="Segoe Script" pitchFamily="34" charset="0"/>
              </a:rPr>
              <a:t>Юркова</a:t>
            </a:r>
            <a:r>
              <a:rPr lang="ru-RU" b="1" dirty="0" smtClean="0">
                <a:solidFill>
                  <a:srgbClr val="AC0494"/>
                </a:solidFill>
                <a:latin typeface="Segoe Script" pitchFamily="34" charset="0"/>
              </a:rPr>
              <a:t> О.И.</a:t>
            </a:r>
            <a:endParaRPr lang="ru-RU" b="1" dirty="0">
              <a:solidFill>
                <a:srgbClr val="AC0494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 spd="med" advClick="0" advTm="4000"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Без-имени-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155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l"/>
            <a:r>
              <a:rPr lang="ru-RU" sz="2000" i="1" dirty="0" smtClean="0">
                <a:solidFill>
                  <a:srgbClr val="FF6600"/>
                </a:solidFill>
              </a:rPr>
              <a:t>Цель :  </a:t>
            </a:r>
            <a:r>
              <a:rPr lang="ru-RU" sz="2000" i="1" dirty="0" smtClean="0">
                <a:solidFill>
                  <a:srgbClr val="7030A0"/>
                </a:solidFill>
              </a:rPr>
              <a:t>создать радостную атмосферу праздника, познакомить детей с народными традициями </a:t>
            </a:r>
            <a:r>
              <a:rPr lang="ru-RU" sz="2000" i="1" dirty="0" smtClean="0">
                <a:solidFill>
                  <a:srgbClr val="7030A0"/>
                </a:solidFill>
              </a:rPr>
              <a:t> и обычаями русского народа.</a:t>
            </a:r>
            <a:endParaRPr lang="ru-RU" sz="2000" i="1" dirty="0">
              <a:solidFill>
                <a:srgbClr val="7030A0"/>
              </a:solidFill>
            </a:endParaRP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5857884" y="3357562"/>
            <a:ext cx="2686040" cy="2614618"/>
          </a:xfrm>
        </p:spPr>
        <p:txBody>
          <a:bodyPr/>
          <a:lstStyle/>
          <a:p>
            <a:pPr>
              <a:buNone/>
            </a:pPr>
            <a:r>
              <a:rPr lang="ru-RU" sz="2000" i="1" dirty="0" smtClean="0">
                <a:solidFill>
                  <a:srgbClr val="FF6600"/>
                </a:solidFill>
              </a:rPr>
              <a:t>Предварительная</a:t>
            </a:r>
          </a:p>
          <a:p>
            <a:pPr>
              <a:buNone/>
            </a:pPr>
            <a:r>
              <a:rPr lang="ru-RU" sz="2000" i="1" dirty="0" smtClean="0">
                <a:solidFill>
                  <a:srgbClr val="FF6600"/>
                </a:solidFill>
              </a:rPr>
              <a:t>работа: </a:t>
            </a:r>
          </a:p>
          <a:p>
            <a:pPr>
              <a:buNone/>
            </a:pPr>
            <a:r>
              <a:rPr lang="ru-RU" sz="2000" dirty="0" smtClean="0"/>
              <a:t>     </a:t>
            </a:r>
            <a:r>
              <a:rPr lang="ru-RU" sz="2400" dirty="0" smtClean="0">
                <a:solidFill>
                  <a:srgbClr val="10B008"/>
                </a:solidFill>
                <a:latin typeface="Monotype Corsiva" pitchFamily="66" charset="0"/>
              </a:rPr>
              <a:t>наблюдения за берёзой. Интересные факты о берёзе, о празднике. 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2050" name="Picture 2" descr="C:\Users\Стас\Desktop\0_55b22_309dc94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357430"/>
            <a:ext cx="5349884" cy="4143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rgbClr val="AC0494">
                <a:alpha val="40000"/>
              </a:srgbClr>
            </a:glow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ransition spd="med" advClick="0" advTm="4000"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green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>
          <a:xfrm>
            <a:off x="1403350" y="260350"/>
            <a:ext cx="7294563" cy="882634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10B008"/>
                </a:solidFill>
                <a:latin typeface="Monotype Corsiva" pitchFamily="66" charset="0"/>
              </a:rPr>
              <a:t>- Это я, Берёзка, в новом сарафане. Хочется мне дети, веселиться с вами. С праздником вас, дети, всех я поздравляю! Счастья вам, веселья, радости желаю.</a:t>
            </a:r>
            <a:endParaRPr lang="ru-RU" sz="2400" b="1" dirty="0">
              <a:solidFill>
                <a:srgbClr val="10B008"/>
              </a:solidFill>
              <a:latin typeface="Monotype Corsiva" pitchFamily="66" charset="0"/>
            </a:endParaRP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0" y="2428868"/>
            <a:ext cx="2643174" cy="3257559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  </a:t>
            </a:r>
            <a:r>
              <a:rPr lang="ru-RU" sz="2400" b="1" dirty="0" smtClean="0">
                <a:solidFill>
                  <a:srgbClr val="AC0494"/>
                </a:solidFill>
                <a:latin typeface="Monotype Corsiva" pitchFamily="66" charset="0"/>
              </a:rPr>
              <a:t>- И тебя, Берёзка, все мы поздравляем! Счастья и веселья и тебе желаем. У красы-берёзки – платье серебристо. У красы-берёзки – зелены косицы</a:t>
            </a:r>
            <a:r>
              <a:rPr lang="ru-RU" sz="2000" b="1" dirty="0" smtClean="0">
                <a:solidFill>
                  <a:srgbClr val="AC0494"/>
                </a:solidFill>
              </a:rPr>
              <a:t>.</a:t>
            </a:r>
            <a:endParaRPr lang="ru-RU" sz="2000" b="1" dirty="0">
              <a:solidFill>
                <a:srgbClr val="AC0494"/>
              </a:solidFill>
            </a:endParaRPr>
          </a:p>
        </p:txBody>
      </p:sp>
      <p:pic>
        <p:nvPicPr>
          <p:cNvPr id="1026" name="Picture 2" descr="C:\Users\Стас\Desktop\троица\SDC145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571612"/>
            <a:ext cx="6096000" cy="4572001"/>
          </a:xfrm>
          <a:prstGeom prst="flowChartMagneticTape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spd="med" advClick="0" advTm="4000">
    <p:cover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hemes_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56700" cy="686752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57167"/>
            <a:ext cx="7772400" cy="500065"/>
          </a:xfrm>
        </p:spPr>
        <p:txBody>
          <a:bodyPr/>
          <a:lstStyle/>
          <a:p>
            <a:r>
              <a:rPr lang="ru-RU" sz="2000" i="1" dirty="0" smtClean="0">
                <a:solidFill>
                  <a:srgbClr val="FF6600"/>
                </a:solidFill>
              </a:rPr>
              <a:t>Хоровод «Во поле берёза стояла»</a:t>
            </a:r>
            <a:endParaRPr lang="ru-RU" sz="2000" i="1" dirty="0">
              <a:solidFill>
                <a:srgbClr val="FF6600"/>
              </a:solidFill>
            </a:endParaRPr>
          </a:p>
        </p:txBody>
      </p:sp>
      <p:pic>
        <p:nvPicPr>
          <p:cNvPr id="2" name="Picture 2" descr="C:\Users\Стас\Desktop\троица\SDC145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77794">
            <a:off x="1000100" y="1071546"/>
            <a:ext cx="6643734" cy="4982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 prst="coolSlant"/>
            <a:contourClr>
              <a:srgbClr val="969696"/>
            </a:contourClr>
          </a:sp3d>
        </p:spPr>
      </p:pic>
    </p:spTree>
  </p:cSld>
  <p:clrMapOvr>
    <a:masterClrMapping/>
  </p:clrMapOvr>
  <p:transition spd="med" advClick="0" advTm="4000">
    <p:cover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Без-имени-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155" name="Rectangle 11"/>
          <p:cNvSpPr>
            <a:spLocks noGrp="1" noChangeArrowheads="1"/>
          </p:cNvSpPr>
          <p:nvPr>
            <p:ph type="title"/>
          </p:nvPr>
        </p:nvSpPr>
        <p:spPr>
          <a:xfrm>
            <a:off x="5143504" y="1214422"/>
            <a:ext cx="3757610" cy="582594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10B008"/>
                </a:solidFill>
                <a:latin typeface="Monotype Corsiva" pitchFamily="66" charset="0"/>
              </a:rPr>
              <a:t>- Ожила я – веселиться хочу, песни петь , хороводы водить</a:t>
            </a:r>
            <a:endParaRPr lang="ru-RU" sz="2400" b="1" dirty="0">
              <a:solidFill>
                <a:srgbClr val="10B008"/>
              </a:solidFill>
              <a:latin typeface="Monotype Corsiva" pitchFamily="66" charset="0"/>
            </a:endParaRP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214282" y="4857760"/>
            <a:ext cx="4400552" cy="428628"/>
          </a:xfrm>
        </p:spPr>
        <p:txBody>
          <a:bodyPr/>
          <a:lstStyle/>
          <a:p>
            <a:pPr>
              <a:buNone/>
            </a:pPr>
            <a:r>
              <a:rPr lang="ru-RU" sz="2000" i="1" dirty="0" smtClean="0">
                <a:solidFill>
                  <a:srgbClr val="FF6600"/>
                </a:solidFill>
              </a:rPr>
              <a:t>Парный танец «Ах, ты Берёза».</a:t>
            </a:r>
            <a:endParaRPr lang="ru-RU" sz="2000" i="1" dirty="0">
              <a:solidFill>
                <a:srgbClr val="FF6600"/>
              </a:solidFill>
            </a:endParaRPr>
          </a:p>
        </p:txBody>
      </p:sp>
      <p:pic>
        <p:nvPicPr>
          <p:cNvPr id="3074" name="Picture 2" descr="C:\Users\Стас\Desktop\троица\SDC145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572031" cy="34290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coolSlant"/>
            <a:contourClr>
              <a:srgbClr val="FFFFFF"/>
            </a:contourClr>
          </a:sp3d>
        </p:spPr>
      </p:pic>
      <p:pic>
        <p:nvPicPr>
          <p:cNvPr id="3075" name="Picture 3" descr="C:\Users\Стас\Desktop\троица\SDC145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357562"/>
            <a:ext cx="4357718" cy="32682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coolSlant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4000">
    <p:cover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green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>
          <a:xfrm>
            <a:off x="6286512" y="571480"/>
            <a:ext cx="2625715" cy="1928826"/>
          </a:xfrm>
        </p:spPr>
        <p:txBody>
          <a:bodyPr/>
          <a:lstStyle/>
          <a:p>
            <a:pPr algn="l"/>
            <a:r>
              <a:rPr lang="ru-RU" sz="2400" b="1" i="1" dirty="0" smtClean="0">
                <a:solidFill>
                  <a:srgbClr val="AC0494"/>
                </a:solidFill>
                <a:latin typeface="Monotype Corsiva" pitchFamily="66" charset="0"/>
              </a:rPr>
              <a:t>-Белая Берёзонька, ходи с нами гулять, Пойдём песни играть</a:t>
            </a:r>
            <a:endParaRPr lang="ru-RU" sz="2400" b="1" i="1" dirty="0">
              <a:solidFill>
                <a:srgbClr val="AC0494"/>
              </a:solidFill>
              <a:latin typeface="Monotype Corsiva" pitchFamily="66" charset="0"/>
            </a:endParaRP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7143768" y="3714752"/>
            <a:ext cx="1757346" cy="1928825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    </a:t>
            </a:r>
            <a:r>
              <a:rPr lang="ru-RU" sz="2000" i="1" dirty="0" smtClean="0">
                <a:solidFill>
                  <a:srgbClr val="FF6600"/>
                </a:solidFill>
              </a:rPr>
              <a:t>Хоровод </a:t>
            </a:r>
          </a:p>
          <a:p>
            <a:pPr>
              <a:buNone/>
            </a:pPr>
            <a:r>
              <a:rPr lang="ru-RU" sz="2000" i="1" dirty="0" smtClean="0">
                <a:solidFill>
                  <a:srgbClr val="FF6600"/>
                </a:solidFill>
              </a:rPr>
              <a:t>«</a:t>
            </a:r>
            <a:r>
              <a:rPr lang="ru-RU" sz="2000" i="1" dirty="0" err="1" smtClean="0">
                <a:solidFill>
                  <a:srgbClr val="FF6600"/>
                </a:solidFill>
              </a:rPr>
              <a:t>Земелюшка</a:t>
            </a:r>
            <a:endParaRPr lang="ru-RU" sz="2000" i="1" dirty="0" smtClean="0">
              <a:solidFill>
                <a:srgbClr val="FF6600"/>
              </a:solidFill>
            </a:endParaRPr>
          </a:p>
          <a:p>
            <a:pPr>
              <a:buNone/>
            </a:pPr>
            <a:r>
              <a:rPr lang="ru-RU" sz="2000" i="1" dirty="0" smtClean="0">
                <a:solidFill>
                  <a:srgbClr val="FF6600"/>
                </a:solidFill>
              </a:rPr>
              <a:t>-чернозём»</a:t>
            </a:r>
            <a:endParaRPr lang="ru-RU" sz="2000" i="1" dirty="0">
              <a:solidFill>
                <a:srgbClr val="FF6600"/>
              </a:solidFill>
            </a:endParaRPr>
          </a:p>
        </p:txBody>
      </p:sp>
      <p:pic>
        <p:nvPicPr>
          <p:cNvPr id="4098" name="Picture 2" descr="C:\Users\Стас\Desktop\троица\SDC145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5524505" cy="4143380"/>
          </a:xfrm>
          <a:prstGeom prst="round2Diag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099" name="Picture 3" descr="C:\Users\Стас\Desktop\троица\SDC145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2857496"/>
            <a:ext cx="4881586" cy="3661190"/>
          </a:xfrm>
          <a:prstGeom prst="flowChartPunchedCard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ransition spd="med" advClick="0" advTm="4000">
    <p:cover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hemes_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700" cy="6867525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628" y="285728"/>
            <a:ext cx="3457572" cy="1000131"/>
          </a:xfrm>
        </p:spPr>
        <p:txBody>
          <a:bodyPr/>
          <a:lstStyle/>
          <a:p>
            <a:pPr algn="l"/>
            <a:r>
              <a:rPr lang="ru-RU" sz="2000" i="1" dirty="0" smtClean="0">
                <a:solidFill>
                  <a:srgbClr val="FF6600"/>
                </a:solidFill>
              </a:rPr>
              <a:t>Тётушка Арина: </a:t>
            </a:r>
            <a:r>
              <a:rPr lang="ru-RU" sz="2400" b="1" i="1" dirty="0" smtClean="0">
                <a:solidFill>
                  <a:srgbClr val="AC0494"/>
                </a:solidFill>
                <a:latin typeface="Monotype Corsiva" pitchFamily="66" charset="0"/>
              </a:rPr>
              <a:t>-</a:t>
            </a:r>
            <a:r>
              <a:rPr lang="ru-RU" sz="2400" b="1" dirty="0" smtClean="0">
                <a:solidFill>
                  <a:srgbClr val="AC0494"/>
                </a:solidFill>
                <a:latin typeface="Monotype Corsiva" pitchFamily="66" charset="0"/>
              </a:rPr>
              <a:t>А теперь давайте поиграем, вставай и ты снами Берёзонька.</a:t>
            </a:r>
            <a:endParaRPr lang="ru-RU" sz="2400" b="1" dirty="0">
              <a:solidFill>
                <a:srgbClr val="AC0494"/>
              </a:solidFill>
              <a:latin typeface="Monotype Corsiva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57818" y="5429264"/>
            <a:ext cx="2343144" cy="1143008"/>
          </a:xfrm>
        </p:spPr>
        <p:txBody>
          <a:bodyPr/>
          <a:lstStyle/>
          <a:p>
            <a:pPr algn="l"/>
            <a:r>
              <a:rPr lang="ru-RU" sz="2000" i="1" dirty="0" smtClean="0">
                <a:solidFill>
                  <a:srgbClr val="FF6600"/>
                </a:solidFill>
              </a:rPr>
              <a:t>Народная подвижная игра «КАЛАЧИ»</a:t>
            </a:r>
            <a:endParaRPr lang="ru-RU" sz="2000" i="1" dirty="0">
              <a:solidFill>
                <a:srgbClr val="FF6600"/>
              </a:solidFill>
            </a:endParaRPr>
          </a:p>
        </p:txBody>
      </p:sp>
      <p:pic>
        <p:nvPicPr>
          <p:cNvPr id="5122" name="Picture 2" descr="C:\Users\Стас\Desktop\троица\SDC145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55776">
            <a:off x="142844" y="357166"/>
            <a:ext cx="4429156" cy="3071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5123" name="Picture 3" descr="C:\Users\Стас\Desktop\троица\SDC145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47564">
            <a:off x="4343296" y="2027862"/>
            <a:ext cx="4518390" cy="32908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HeroicExtremeLef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124" name="Picture 4" descr="C:\Users\Стас\Desktop\троица\SDC145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3714752"/>
            <a:ext cx="3857652" cy="2893238"/>
          </a:xfrm>
          <a:prstGeom prst="roundRect">
            <a:avLst>
              <a:gd name="adj" fmla="val 861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artDeco"/>
            <a:contourClr>
              <a:srgbClr val="969696"/>
            </a:contourClr>
          </a:sp3d>
        </p:spPr>
      </p:pic>
    </p:spTree>
  </p:cSld>
  <p:clrMapOvr>
    <a:masterClrMapping/>
  </p:clrMapOvr>
  <p:transition spd="med" advClick="0" advTm="4000">
    <p:cover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Без-имени-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155" name="Rectangle 11"/>
          <p:cNvSpPr>
            <a:spLocks noGrp="1" noChangeArrowheads="1"/>
          </p:cNvSpPr>
          <p:nvPr>
            <p:ph type="title"/>
          </p:nvPr>
        </p:nvSpPr>
        <p:spPr>
          <a:xfrm>
            <a:off x="1571604" y="274638"/>
            <a:ext cx="7115196" cy="296842"/>
          </a:xfrm>
        </p:spPr>
        <p:txBody>
          <a:bodyPr/>
          <a:lstStyle/>
          <a:p>
            <a:pPr algn="l"/>
            <a:r>
              <a:rPr lang="ru-RU" sz="2000" i="1" dirty="0" smtClean="0">
                <a:solidFill>
                  <a:srgbClr val="FF6600"/>
                </a:solidFill>
              </a:rPr>
              <a:t>Обыгрывание песни «Ой вставала я ранёшенько…»</a:t>
            </a:r>
            <a:endParaRPr lang="ru-RU" sz="2000" i="1" dirty="0">
              <a:solidFill>
                <a:srgbClr val="FF6600"/>
              </a:solidFill>
            </a:endParaRPr>
          </a:p>
        </p:txBody>
      </p:sp>
      <p:pic>
        <p:nvPicPr>
          <p:cNvPr id="6146" name="Picture 2" descr="C:\Users\Стас\Desktop\троица\SDC145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714356"/>
            <a:ext cx="3905276" cy="2928958"/>
          </a:xfrm>
          <a:prstGeom prst="flowChartDocumen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 prst="relaxedInset"/>
          </a:sp3d>
        </p:spPr>
      </p:pic>
      <p:pic>
        <p:nvPicPr>
          <p:cNvPr id="6147" name="Picture 3" descr="C:\Users\Стас\Desktop\троица\SDC145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642918"/>
            <a:ext cx="3997314" cy="2997986"/>
          </a:xfrm>
          <a:prstGeom prst="flowChartInputOutpu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148" name="Picture 4" descr="C:\Users\Стас\Desktop\троица\SDC145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429000"/>
            <a:ext cx="4000528" cy="3000396"/>
          </a:xfrm>
          <a:prstGeom prst="flowChartManualInpu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149" name="Picture 5" descr="C:\Users\Стас\Desktop\троица\SDC1457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3714728"/>
            <a:ext cx="4191029" cy="3143272"/>
          </a:xfrm>
          <a:prstGeom prst="flowChartMultidocumen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ransition spd="med" advClick="0" advTm="4000"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green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410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42844" y="4572008"/>
            <a:ext cx="4786346" cy="2071702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10B008"/>
                </a:solidFill>
                <a:latin typeface="Monotype Corsiva" pitchFamily="66" charset="0"/>
              </a:rPr>
              <a:t>Берёзка: 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10B008"/>
                </a:solidFill>
                <a:latin typeface="Monotype Corsiva" pitchFamily="66" charset="0"/>
              </a:rPr>
              <a:t>- Сейчас идёт  русальная неделя .                                                 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10B008"/>
                </a:solidFill>
                <a:latin typeface="Monotype Corsiva" pitchFamily="66" charset="0"/>
              </a:rPr>
              <a:t>  Русалки из воды выходят, играют, прохожих заманивают.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6600"/>
                </a:solidFill>
                <a:latin typeface="Monotype Corsiva" pitchFamily="66" charset="0"/>
              </a:rPr>
              <a:t>танец Русалок</a:t>
            </a:r>
            <a:endParaRPr lang="ru-RU" sz="2000" b="1" dirty="0">
              <a:solidFill>
                <a:srgbClr val="FF6600"/>
              </a:solidFill>
              <a:latin typeface="Monotype Corsiva" pitchFamily="66" charset="0"/>
            </a:endParaRPr>
          </a:p>
        </p:txBody>
      </p:sp>
      <p:pic>
        <p:nvPicPr>
          <p:cNvPr id="7170" name="Picture 2" descr="C:\Users\Стас\Desktop\троица\SDC145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00108"/>
            <a:ext cx="4489452" cy="3367089"/>
          </a:xfrm>
          <a:prstGeom prst="plaque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7171" name="Picture 3" descr="C:\Users\Стас\Desktop\троица\SDC145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42852"/>
            <a:ext cx="3901012" cy="2925759"/>
          </a:xfrm>
          <a:prstGeom prst="wedgeRoundRectCallou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7172" name="Picture 4" descr="C:\Users\Стас\Desktop\троица\SDC145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571876"/>
            <a:ext cx="4357718" cy="3107553"/>
          </a:xfrm>
          <a:prstGeom prst="flowChartPreparation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ransition spd="med" advClick="0" advTm="6000">
    <p:cover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2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Green2</Template>
  <TotalTime>0</TotalTime>
  <Words>425</Words>
  <Application>Microsoft Office PowerPoint</Application>
  <PresentationFormat>Экран (4:3)</PresentationFormat>
  <Paragraphs>39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Green2</vt:lpstr>
      <vt:lpstr>МБДОУ «Детский сад «Берёзка с.Засосна»    Народный праздник «Троица»</vt:lpstr>
      <vt:lpstr>Цель :  создать радостную атмосферу праздника, познакомить детей с народными традициями  и обычаями русского народа.</vt:lpstr>
      <vt:lpstr>- Это я, Берёзка, в новом сарафане. Хочется мне дети, веселиться с вами. С праздником вас, дети, всех я поздравляю! Счастья вам, веселья, радости желаю.</vt:lpstr>
      <vt:lpstr>Хоровод «Во поле берёза стояла»</vt:lpstr>
      <vt:lpstr>- Ожила я – веселиться хочу, песни петь , хороводы водить</vt:lpstr>
      <vt:lpstr>-Белая Берёзонька, ходи с нами гулять, Пойдём песни играть</vt:lpstr>
      <vt:lpstr>Тётушка Арина: -А теперь давайте поиграем, вставай и ты снами Берёзонька.</vt:lpstr>
      <vt:lpstr>Обыгрывание песни «Ой вставала я ранёшенько…»</vt:lpstr>
      <vt:lpstr>Слайд 9</vt:lpstr>
      <vt:lpstr>тётушка Арина:  -Берегись, ребята, русалочек! Защекотят! </vt:lpstr>
      <vt:lpstr>               - Ой, горе-то какое! Надо их ребята спасать!!!</vt:lpstr>
      <vt:lpstr>Слайд 12</vt:lpstr>
      <vt:lpstr>Берёзка : Ах вы проказницы! Хотели нам праздник испортить! Уходите в своё болото!</vt:lpstr>
      <vt:lpstr>тётушка Арина:  - Давайте подарим русалкам что-нибудь. Задобрим их.</vt:lpstr>
      <vt:lpstr>Русалки: Спасибо! Ну, ладно! Уйдем. Только условие, проводите нас с почестями. Ноженьками своими не пойдем. Вот если повезете, тогда согласны. И чтоб с музыкой, у вас тут музыка веселая была! Мы тоже хотим!   </vt:lpstr>
      <vt:lpstr>  тетушка Арина: -Ну что нравится? Не конь, а огонь!  </vt:lpstr>
      <vt:lpstr>Слайд 17</vt:lpstr>
      <vt:lpstr>Слайд 18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Стас</dc:creator>
  <cp:lastModifiedBy>Стас</cp:lastModifiedBy>
  <cp:revision>66</cp:revision>
  <dcterms:created xsi:type="dcterms:W3CDTF">2012-01-31T17:51:54Z</dcterms:created>
  <dcterms:modified xsi:type="dcterms:W3CDTF">2012-02-01T20:12:31Z</dcterms:modified>
</cp:coreProperties>
</file>